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36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</a:t>
            </a:r>
            <a:r>
              <a:rPr lang="en-US"/>
              <a:t>learn about </a:t>
            </a:r>
            <a:r>
              <a:rPr lang="en-US" dirty="0"/>
              <a:t>Nesting Blocks.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put IF statements inside of IF statements.</a:t>
            </a:r>
          </a:p>
          <a:p>
            <a:r>
              <a:rPr lang="en-US" dirty="0"/>
              <a:t>We call this "nesting".</a:t>
            </a:r>
          </a:p>
          <a:p>
            <a:r>
              <a:rPr lang="en-US" dirty="0"/>
              <a:t>As you develop more complex programs, you will do a lot of nesting.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45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Whitespace rules can be confusing.</a:t>
            </a:r>
          </a:p>
          <a:p>
            <a:r>
              <a:rPr lang="en-US" dirty="0"/>
              <a:t>Every time you nest a block inside another block, the body gets indented another 4 spaces.</a:t>
            </a:r>
          </a:p>
          <a:p>
            <a:r>
              <a:rPr lang="en-US" dirty="0"/>
              <a:t>Observe the </a:t>
            </a:r>
            <a:r>
              <a:rPr lang="en-US" dirty="0" err="1"/>
              <a:t>BlockPy</a:t>
            </a:r>
            <a:r>
              <a:rPr lang="en-US" dirty="0"/>
              <a:t> blocks on the left, and their resulting whitespace on the right.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974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put IF statements inside of functions.</a:t>
            </a:r>
          </a:p>
          <a:p>
            <a:r>
              <a:rPr lang="en-US" dirty="0"/>
              <a:t>In fact, this is both common and useful.</a:t>
            </a:r>
          </a:p>
          <a:p>
            <a:r>
              <a:rPr lang="en-US" dirty="0"/>
              <a:t>Remember the whitespace rules when this occurs.</a:t>
            </a:r>
          </a:p>
          <a:p>
            <a:r>
              <a:rPr lang="en-US" dirty="0"/>
              <a:t>Each nested block is another 4 spaces 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5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can be difficult to know if something belongs inside or outside of a block.</a:t>
            </a:r>
          </a:p>
          <a:p>
            <a:r>
              <a:rPr lang="en-US" dirty="0"/>
              <a:t>You must be aware of what you are trying to do with the IF block.</a:t>
            </a:r>
          </a:p>
          <a:p>
            <a:r>
              <a:rPr lang="en-US" dirty="0"/>
              <a:t>Remember: statements inside the IF block are executed only if the conditional evaluates to True.</a:t>
            </a:r>
          </a:p>
          <a:p>
            <a:r>
              <a:rPr lang="en-US" dirty="0"/>
              <a:t>Think critically!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80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addition to the IF and ELSE blocks, there is a third type: ELIF.</a:t>
            </a:r>
          </a:p>
          <a:p>
            <a:r>
              <a:rPr lang="en-US" dirty="0"/>
              <a:t>The ELIF is exactly equivalent to an ELSE block with an IF inside.</a:t>
            </a:r>
          </a:p>
          <a:p>
            <a:r>
              <a:rPr lang="en-US" dirty="0"/>
              <a:t>However, they are sometimes used for convenience.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440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following two pieces of code may look similar, but they are quite different.</a:t>
            </a:r>
          </a:p>
          <a:p>
            <a:r>
              <a:rPr lang="en-US" dirty="0"/>
              <a:t>The code on the left has two IF statements, and both will always be evaluated and potentially executed.</a:t>
            </a:r>
          </a:p>
          <a:p>
            <a:r>
              <a:rPr lang="en-US" dirty="0"/>
              <a:t>The code on the right has an ELIF statement, and the second will only be evaluated if the first one evaluates to false.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636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Two kinds of mistakes are very common with IF statements.</a:t>
            </a:r>
          </a:p>
          <a:p>
            <a:r>
              <a:rPr lang="en-US" dirty="0"/>
              <a:t>The first common mistake is using an IF statement when a conditional expression is fine on its own.</a:t>
            </a:r>
          </a:p>
          <a:p>
            <a:r>
              <a:rPr lang="en-US" dirty="0"/>
              <a:t>For example, consider this function definition that returns True if the parameter is greater than 5, or otherwise returns False.</a:t>
            </a:r>
          </a:p>
          <a:p>
            <a:r>
              <a:rPr lang="en-US" dirty="0"/>
              <a:t>The conditional expression already evaluates to either True or False, so it was unnecessary to use an If statement.</a:t>
            </a:r>
          </a:p>
          <a:p>
            <a:r>
              <a:rPr lang="en-US" dirty="0"/>
              <a:t>Instead, you can directly return the result of the conditional expression, as shown on the right.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23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second common mistake is to test if a Boolean expression is equal to True.</a:t>
            </a:r>
          </a:p>
          <a:p>
            <a:r>
              <a:rPr lang="en-US" dirty="0"/>
              <a:t>Although the expression here, "age &gt; 5 == True", reads like it makes sense in English, it is redundant in Python.</a:t>
            </a:r>
          </a:p>
          <a:p>
            <a:r>
              <a:rPr lang="en-US" dirty="0"/>
              <a:t>"age &gt; 5" already evaluates to either True or False.</a:t>
            </a:r>
          </a:p>
          <a:p>
            <a:r>
              <a:rPr lang="en-US" dirty="0"/>
              <a:t>If you compare a Boolean value to True, then the result is the same Boolean value.</a:t>
            </a:r>
          </a:p>
          <a:p>
            <a:r>
              <a:rPr lang="en-US" dirty="0"/>
              <a:t>Nothing is accomplished, you have simply made your code more complex.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77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100" dirty="0"/>
              <a:t>Nesting Blocks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A0CD9B4-7036-42FE-8D32-3F06FC83D6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595">
        <p:fade/>
      </p:transition>
    </mc:Choice>
    <mc:Fallback>
      <p:transition spd="med" advTm="35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B1ABF-2157-4068-AA85-D666D1B86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4F82C5-1A4B-4A0B-9A83-F80D74B7A091}"/>
              </a:ext>
            </a:extLst>
          </p:cNvPr>
          <p:cNvSpPr/>
          <p:nvPr/>
        </p:nvSpPr>
        <p:spPr>
          <a:xfrm>
            <a:off x="1143000" y="2447844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21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cost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2400" dirty="0"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"Buy"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2400" dirty="0"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"Too expensive"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"Too young"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A60DE225-B37E-42C4-B9B2-D59162D8CB43}"/>
              </a:ext>
            </a:extLst>
          </p:cNvPr>
          <p:cNvSpPr/>
          <p:nvPr/>
        </p:nvSpPr>
        <p:spPr>
          <a:xfrm>
            <a:off x="6349042" y="1903948"/>
            <a:ext cx="1449238" cy="1087791"/>
          </a:xfrm>
          <a:prstGeom prst="wedgeRoundRectCallout">
            <a:avLst>
              <a:gd name="adj1" fmla="val -172115"/>
              <a:gd name="adj2" fmla="val 5457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Nested inner IF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DAD189D-E8B0-440F-9B73-1BD1E25E60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673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1224">
        <p:fade/>
      </p:transition>
    </mc:Choice>
    <mc:Fallback>
      <p:transition spd="med" advTm="1122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08F4C-C10F-42D2-9D02-EB94BA7AB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Spaces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3C6290-9CF1-45DE-B5C3-673CA011E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" y="1940800"/>
            <a:ext cx="4861507" cy="33213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9241B9B-251E-4363-8B9C-D768D404A134}"/>
              </a:ext>
            </a:extLst>
          </p:cNvPr>
          <p:cNvSpPr/>
          <p:nvPr/>
        </p:nvSpPr>
        <p:spPr>
          <a:xfrm>
            <a:off x="6004507" y="1940800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21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cost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2400" dirty="0"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"Buy"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2400" dirty="0"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"Too expensive"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"Too young"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6C779AEE-5AC3-409D-A26C-0BA708088237}"/>
              </a:ext>
            </a:extLst>
          </p:cNvPr>
          <p:cNvSpPr/>
          <p:nvPr/>
        </p:nvSpPr>
        <p:spPr>
          <a:xfrm rot="5400000">
            <a:off x="5936837" y="4704644"/>
            <a:ext cx="960184" cy="672338"/>
          </a:xfrm>
          <a:prstGeom prst="rightBrac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87FFCB5F-0DE0-4DA3-B89D-6FDFF6EC31CB}"/>
              </a:ext>
            </a:extLst>
          </p:cNvPr>
          <p:cNvSpPr/>
          <p:nvPr/>
        </p:nvSpPr>
        <p:spPr>
          <a:xfrm rot="5400000">
            <a:off x="7013798" y="4431847"/>
            <a:ext cx="379562" cy="637311"/>
          </a:xfrm>
          <a:prstGeom prst="rightBrac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AD5D9-AA16-44FC-835C-0E7A65988B3D}"/>
              </a:ext>
            </a:extLst>
          </p:cNvPr>
          <p:cNvSpPr txBox="1"/>
          <p:nvPr/>
        </p:nvSpPr>
        <p:spPr>
          <a:xfrm>
            <a:off x="6884923" y="5089585"/>
            <a:ext cx="1956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8 Spaces total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9BE161-12C5-44B3-BEA7-F5F4B3AF7E17}"/>
              </a:ext>
            </a:extLst>
          </p:cNvPr>
          <p:cNvSpPr txBox="1"/>
          <p:nvPr/>
        </p:nvSpPr>
        <p:spPr>
          <a:xfrm>
            <a:off x="6057900" y="5560714"/>
            <a:ext cx="129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4 Spaces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BDB36FB-4C47-4A0E-9E93-07DB1F9794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876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9832">
        <p:fade/>
      </p:transition>
    </mc:Choice>
    <mc:Fallback>
      <p:transition spd="med" advTm="198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6E354-FC4B-4603-A12B-3C27D7729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and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0D5248-5974-4631-B02F-8152F7ADA6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910" y="2269735"/>
            <a:ext cx="5657850" cy="29051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B20FBE1-C231-4997-B67A-89E93404C1B5}"/>
              </a:ext>
            </a:extLst>
          </p:cNvPr>
          <p:cNvSpPr/>
          <p:nvPr/>
        </p:nvSpPr>
        <p:spPr>
          <a:xfrm>
            <a:off x="6096000" y="2563033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latin typeface="Courier New" panose="02070309020205020404" pitchFamily="49" charset="0"/>
              </a:rPr>
              <a:t>adjust_price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price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60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price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*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.8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price</a:t>
            </a:r>
            <a:endParaRPr lang="en-US" sz="2400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6086AFF7-E2EA-4755-B48E-709F242F38AE}"/>
              </a:ext>
            </a:extLst>
          </p:cNvPr>
          <p:cNvSpPr/>
          <p:nvPr/>
        </p:nvSpPr>
        <p:spPr>
          <a:xfrm rot="5400000">
            <a:off x="5936837" y="4704644"/>
            <a:ext cx="960184" cy="672338"/>
          </a:xfrm>
          <a:prstGeom prst="rightBrac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05E015F1-4FFD-4F35-8DC6-42FF0C1F8B04}"/>
              </a:ext>
            </a:extLst>
          </p:cNvPr>
          <p:cNvSpPr/>
          <p:nvPr/>
        </p:nvSpPr>
        <p:spPr>
          <a:xfrm rot="5400000">
            <a:off x="7013798" y="4431847"/>
            <a:ext cx="379562" cy="637311"/>
          </a:xfrm>
          <a:prstGeom prst="rightBrac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F4B481-4389-47C6-86BB-9892EE5BD4AC}"/>
              </a:ext>
            </a:extLst>
          </p:cNvPr>
          <p:cNvSpPr txBox="1"/>
          <p:nvPr/>
        </p:nvSpPr>
        <p:spPr>
          <a:xfrm>
            <a:off x="6884923" y="5089585"/>
            <a:ext cx="1956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8 Spaces total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A348EE-0B7F-48BE-A60E-B08DD07E2E01}"/>
              </a:ext>
            </a:extLst>
          </p:cNvPr>
          <p:cNvSpPr txBox="1"/>
          <p:nvPr/>
        </p:nvSpPr>
        <p:spPr>
          <a:xfrm>
            <a:off x="6057900" y="5560714"/>
            <a:ext cx="129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4 Spaces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9D729F4-DA4F-42F0-A81E-84583FF60E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315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9723">
        <p:fade/>
      </p:transition>
    </mc:Choice>
    <mc:Fallback>
      <p:transition spd="med" advTm="197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863C5-E89D-4464-887E-BC4FEB36C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Goes Inside?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BEC3E5-6BE4-428A-BD4F-AC2A7A149DD4}"/>
              </a:ext>
            </a:extLst>
          </p:cNvPr>
          <p:cNvSpPr/>
          <p:nvPr/>
        </p:nvSpPr>
        <p:spPr>
          <a:xfrm>
            <a:off x="6446808" y="273945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cost </a:t>
            </a:r>
            <a:r>
              <a:rPr lang="en-US" sz="36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6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sz="36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   discount </a:t>
            </a:r>
            <a:r>
              <a:rPr lang="en-US" sz="36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6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   price </a:t>
            </a:r>
            <a:r>
              <a:rPr lang="en-US" sz="36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6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endParaRPr lang="en-US" sz="3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D10A46-92F1-4C11-8F8E-F115D4E1E2C6}"/>
              </a:ext>
            </a:extLst>
          </p:cNvPr>
          <p:cNvSpPr/>
          <p:nvPr/>
        </p:nvSpPr>
        <p:spPr>
          <a:xfrm>
            <a:off x="640511" y="273945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cost </a:t>
            </a:r>
            <a:r>
              <a:rPr lang="en-US" sz="36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6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sz="36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   discount </a:t>
            </a:r>
            <a:r>
              <a:rPr lang="en-US" sz="36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6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endParaRPr 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price </a:t>
            </a:r>
            <a:r>
              <a:rPr lang="en-US" sz="36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600" dirty="0">
                <a:solidFill>
                  <a:srgbClr val="800000"/>
                </a:solidFill>
                <a:latin typeface="Courier New" panose="02070309020205020404" pitchFamily="49" charset="0"/>
              </a:rPr>
              <a:t>10</a:t>
            </a:r>
            <a:endParaRPr lang="en-US" sz="3600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2D2E62D5-4F9B-4ABF-9BFA-B004FE0BD8B0}"/>
              </a:ext>
            </a:extLst>
          </p:cNvPr>
          <p:cNvSpPr/>
          <p:nvPr/>
        </p:nvSpPr>
        <p:spPr>
          <a:xfrm>
            <a:off x="1142999" y="5251716"/>
            <a:ext cx="2911415" cy="1052422"/>
          </a:xfrm>
          <a:prstGeom prst="wedgeRoundRectCallout">
            <a:avLst>
              <a:gd name="adj1" fmla="val -25187"/>
              <a:gd name="adj2" fmla="val -10799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Third line is always executed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81254FA9-3D0D-4647-A0FC-22A13207C0AF}"/>
              </a:ext>
            </a:extLst>
          </p:cNvPr>
          <p:cNvSpPr/>
          <p:nvPr/>
        </p:nvSpPr>
        <p:spPr>
          <a:xfrm>
            <a:off x="6446808" y="5251716"/>
            <a:ext cx="3853132" cy="1052422"/>
          </a:xfrm>
          <a:prstGeom prst="wedgeRoundRectCallout">
            <a:avLst>
              <a:gd name="adj1" fmla="val -8620"/>
              <a:gd name="adj2" fmla="val -12766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Third line is SOMETIMES  executed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E5B5C82-5E15-44B0-9F47-DEF6E2154691}"/>
              </a:ext>
            </a:extLst>
          </p:cNvPr>
          <p:cNvCxnSpPr/>
          <p:nvPr/>
        </p:nvCxnSpPr>
        <p:spPr>
          <a:xfrm>
            <a:off x="6057900" y="1965960"/>
            <a:ext cx="0" cy="31055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8D4AE42-54B4-4115-BCEB-86F8A1EC9D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11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820">
        <p:fade/>
      </p:transition>
    </mc:Choice>
    <mc:Fallback>
      <p:transition spd="med" advTm="218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942D-858B-4A85-B9B5-B7F013D53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ELIF block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960F0D-D9B6-4610-99C0-8769EC21A078}"/>
              </a:ext>
            </a:extLst>
          </p:cNvPr>
          <p:cNvSpPr/>
          <p:nvPr/>
        </p:nvSpPr>
        <p:spPr>
          <a:xfrm>
            <a:off x="546339" y="2343893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"dog"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name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"Is a dog"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"cat"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name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</a:t>
            </a: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"Is a cat"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</a:t>
            </a: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"Unknown animal"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4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DF48A9-9577-4833-ACC4-67AEA3B6A24C}"/>
              </a:ext>
            </a:extLst>
          </p:cNvPr>
          <p:cNvSpPr/>
          <p:nvPr/>
        </p:nvSpPr>
        <p:spPr>
          <a:xfrm>
            <a:off x="6642339" y="2343893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"dog"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name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"Is a dog"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elif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"cat"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name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"Is a cat"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"Unknown animal"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4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A61A8-4216-4398-909E-420C75BD86A4}"/>
              </a:ext>
            </a:extLst>
          </p:cNvPr>
          <p:cNvCxnSpPr/>
          <p:nvPr/>
        </p:nvCxnSpPr>
        <p:spPr>
          <a:xfrm>
            <a:off x="6366294" y="2208362"/>
            <a:ext cx="0" cy="31055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B1961321-9316-48C9-B0E2-0FCD6EC89559}"/>
              </a:ext>
            </a:extLst>
          </p:cNvPr>
          <p:cNvSpPr/>
          <p:nvPr/>
        </p:nvSpPr>
        <p:spPr>
          <a:xfrm>
            <a:off x="6883879" y="5175849"/>
            <a:ext cx="1949570" cy="1069676"/>
          </a:xfrm>
          <a:prstGeom prst="wedgeRoundRectCallout">
            <a:avLst>
              <a:gd name="adj1" fmla="val -42072"/>
              <a:gd name="adj2" fmla="val -19717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ELIF keyword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EDFE60D-167B-4BC3-B062-D4CE872B8C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306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899">
        <p:fade/>
      </p:transition>
    </mc:Choice>
    <mc:Fallback>
      <p:transition spd="med" advTm="168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EF33A-0C66-4631-9B80-6D7A0D10F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IFs vs ELSE IF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B71831-8936-49AE-88D6-652CD1DC8225}"/>
              </a:ext>
            </a:extLst>
          </p:cNvPr>
          <p:cNvSpPr/>
          <p:nvPr/>
        </p:nvSpPr>
        <p:spPr>
          <a:xfrm>
            <a:off x="6057900" y="2569678"/>
            <a:ext cx="6096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"dog"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name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"Is a dog"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elif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"cat"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name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"Is a cat"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63DBDA-4B5F-4156-939D-489934754519}"/>
              </a:ext>
            </a:extLst>
          </p:cNvPr>
          <p:cNvSpPr/>
          <p:nvPr/>
        </p:nvSpPr>
        <p:spPr>
          <a:xfrm>
            <a:off x="736121" y="2569678"/>
            <a:ext cx="6096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"dog"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name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"Is a dog"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"cat"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name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"Is a cat"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DB5B6ED2-CB15-46B2-AF07-1724088FB8B2}"/>
              </a:ext>
            </a:extLst>
          </p:cNvPr>
          <p:cNvSpPr/>
          <p:nvPr/>
        </p:nvSpPr>
        <p:spPr>
          <a:xfrm>
            <a:off x="1500996" y="5193102"/>
            <a:ext cx="3504481" cy="1104181"/>
          </a:xfrm>
          <a:prstGeom prst="wedgeRoundRectCallout">
            <a:avLst>
              <a:gd name="adj1" fmla="val -16895"/>
              <a:gd name="adj2" fmla="val -12500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If name is "</a:t>
            </a:r>
            <a:r>
              <a:rPr lang="en-US" sz="2800" dirty="0" err="1"/>
              <a:t>catdog</a:t>
            </a:r>
            <a:r>
              <a:rPr lang="en-US" sz="2800" dirty="0"/>
              <a:t>", both execute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171BE66D-F5FB-4938-A642-7D945540CB85}"/>
              </a:ext>
            </a:extLst>
          </p:cNvPr>
          <p:cNvSpPr/>
          <p:nvPr/>
        </p:nvSpPr>
        <p:spPr>
          <a:xfrm>
            <a:off x="6449683" y="5193102"/>
            <a:ext cx="4126302" cy="1104181"/>
          </a:xfrm>
          <a:prstGeom prst="wedgeRoundRectCallout">
            <a:avLst>
              <a:gd name="adj1" fmla="val -16895"/>
              <a:gd name="adj2" fmla="val -12500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If name is "</a:t>
            </a:r>
            <a:r>
              <a:rPr lang="en-US" sz="2800" dirty="0" err="1"/>
              <a:t>catdog</a:t>
            </a:r>
            <a:r>
              <a:rPr lang="en-US" sz="2800" dirty="0"/>
              <a:t>", only the first will  execute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5ECCA32-D201-4FBF-8D29-FA3805A816A0}"/>
              </a:ext>
            </a:extLst>
          </p:cNvPr>
          <p:cNvCxnSpPr/>
          <p:nvPr/>
        </p:nvCxnSpPr>
        <p:spPr>
          <a:xfrm>
            <a:off x="5848709" y="1965960"/>
            <a:ext cx="0" cy="31055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7CFC348-16F9-4320-B105-D6219DA942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55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833">
        <p:fade/>
      </p:transition>
    </mc:Choice>
    <mc:Fallback>
      <p:transition spd="med" advTm="248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B017-5437-48F5-9457-149A3EA3A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Unnecessary IF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0C537F-FEF4-4509-8747-923C0CCB227A}"/>
              </a:ext>
            </a:extLst>
          </p:cNvPr>
          <p:cNvSpPr/>
          <p:nvPr/>
        </p:nvSpPr>
        <p:spPr>
          <a:xfrm>
            <a:off x="787878" y="2791620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latin typeface="Courier New" panose="02070309020205020404" pitchFamily="49" charset="0"/>
              </a:rPr>
              <a:t>adjust_price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age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60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else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endParaRPr lang="en-US" sz="2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63BA11-391A-488A-901E-A34EAB0B8C14}"/>
              </a:ext>
            </a:extLst>
          </p:cNvPr>
          <p:cNvCxnSpPr/>
          <p:nvPr/>
        </p:nvCxnSpPr>
        <p:spPr>
          <a:xfrm>
            <a:off x="5831456" y="2208361"/>
            <a:ext cx="0" cy="31055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C2183ACD-133F-4410-A462-B0546627D8E6}"/>
              </a:ext>
            </a:extLst>
          </p:cNvPr>
          <p:cNvSpPr/>
          <p:nvPr/>
        </p:nvSpPr>
        <p:spPr>
          <a:xfrm>
            <a:off x="6057900" y="2930119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latin typeface="Courier New" panose="02070309020205020404" pitchFamily="49" charset="0"/>
              </a:rPr>
              <a:t>adjust_price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age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60</a:t>
            </a:r>
            <a:endParaRPr lang="en-US" sz="24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6000FEC-481C-47E8-83F1-4275D2174E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72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5367">
        <p:fade/>
      </p:transition>
    </mc:Choice>
    <mc:Fallback>
      <p:transition spd="med" advTm="353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A1394-E150-46F8-8AAB-D90D2668B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Unnecessary Test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919E27-A25E-4C99-A6ED-92CBE0823B8F}"/>
              </a:ext>
            </a:extLst>
          </p:cNvPr>
          <p:cNvSpPr/>
          <p:nvPr/>
        </p:nvSpPr>
        <p:spPr>
          <a:xfrm>
            <a:off x="659921" y="2916055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latin typeface="Courier New" panose="02070309020205020404" pitchFamily="49" charset="0"/>
              </a:rPr>
              <a:t>adjust_price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age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age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endParaRPr lang="en-US" sz="2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FE0D8C7-99F4-4E70-85A5-D8D977B1F252}"/>
              </a:ext>
            </a:extLst>
          </p:cNvPr>
          <p:cNvCxnSpPr/>
          <p:nvPr/>
        </p:nvCxnSpPr>
        <p:spPr>
          <a:xfrm>
            <a:off x="6280029" y="2194297"/>
            <a:ext cx="0" cy="31055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F6DF0F3-B922-4451-A128-04EEC509C692}"/>
              </a:ext>
            </a:extLst>
          </p:cNvPr>
          <p:cNvSpPr/>
          <p:nvPr/>
        </p:nvSpPr>
        <p:spPr>
          <a:xfrm>
            <a:off x="6506473" y="2975401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latin typeface="Courier New" panose="02070309020205020404" pitchFamily="49" charset="0"/>
              </a:rPr>
              <a:t>adjust_price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age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age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endParaRPr lang="en-US" sz="24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91956DA-5271-4C54-9618-E47B9DA95D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95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772">
        <p:fade/>
      </p:transition>
    </mc:Choice>
    <mc:Fallback>
      <p:transition spd="med" advTm="317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9632</TotalTime>
  <Words>840</Words>
  <Application>Microsoft Office PowerPoint</Application>
  <PresentationFormat>Widescreen</PresentationFormat>
  <Paragraphs>117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Corbel</vt:lpstr>
      <vt:lpstr>Courier New</vt:lpstr>
      <vt:lpstr>Basis</vt:lpstr>
      <vt:lpstr>Nesting Blocks</vt:lpstr>
      <vt:lpstr>Nesting</vt:lpstr>
      <vt:lpstr>Number of Spaces</vt:lpstr>
      <vt:lpstr>IF and Functions</vt:lpstr>
      <vt:lpstr>What Goes Inside?</vt:lpstr>
      <vt:lpstr>ELIF block</vt:lpstr>
      <vt:lpstr>Two IFs vs ELSE IF</vt:lpstr>
      <vt:lpstr>Unnecessary IF</vt:lpstr>
      <vt:lpstr>Unnecessary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241</cp:revision>
  <dcterms:created xsi:type="dcterms:W3CDTF">2017-06-09T19:25:05Z</dcterms:created>
  <dcterms:modified xsi:type="dcterms:W3CDTF">2017-09-07T16:45:54Z</dcterms:modified>
</cp:coreProperties>
</file>